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7" r:id="rId2"/>
    <p:sldId id="288" r:id="rId3"/>
    <p:sldId id="289" r:id="rId4"/>
    <p:sldId id="297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8" r:id="rId13"/>
    <p:sldId id="299" r:id="rId1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BD7"/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B9ED6-5151-4918-B5D8-3BA1A54F6C9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213CB-A9E9-488D-B2F7-58F58CE85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951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A594C-2913-43FB-8789-D8DB1C4955B0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E4556-4266-4F37-862D-322F9E326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6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4DB8D-4203-4604-9A6A-CFE3BF6433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625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4DB8D-4203-4604-9A6A-CFE3BF6433E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644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4DB8D-4203-4604-9A6A-CFE3BF6433E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812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4DB8D-4203-4604-9A6A-CFE3BF6433E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236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4DB8D-4203-4604-9A6A-CFE3BF6433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85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4DB8D-4203-4604-9A6A-CFE3BF6433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87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8AEF9-C45D-40EB-95F4-7939EB9BE1A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395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4DB8D-4203-4604-9A6A-CFE3BF6433E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969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4DB8D-4203-4604-9A6A-CFE3BF6433E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890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4DB8D-4203-4604-9A6A-CFE3BF6433E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79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4DB8D-4203-4604-9A6A-CFE3BF6433E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637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4DB8D-4203-4604-9A6A-CFE3BF6433E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497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2C2-E7B0-4A48-B013-AC2F229AEA62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067A-FD9B-46AA-876F-8C71855ED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57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2C2-E7B0-4A48-B013-AC2F229AEA62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067A-FD9B-46AA-876F-8C71855ED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52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2C2-E7B0-4A48-B013-AC2F229AEA62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067A-FD9B-46AA-876F-8C71855ED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12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2C2-E7B0-4A48-B013-AC2F229AEA62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067A-FD9B-46AA-876F-8C71855ED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79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2C2-E7B0-4A48-B013-AC2F229AEA62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067A-FD9B-46AA-876F-8C71855ED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56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2C2-E7B0-4A48-B013-AC2F229AEA62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067A-FD9B-46AA-876F-8C71855ED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61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2C2-E7B0-4A48-B013-AC2F229AEA62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067A-FD9B-46AA-876F-8C71855ED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70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2C2-E7B0-4A48-B013-AC2F229AEA62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067A-FD9B-46AA-876F-8C71855ED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57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2C2-E7B0-4A48-B013-AC2F229AEA62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067A-FD9B-46AA-876F-8C71855ED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17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2C2-E7B0-4A48-B013-AC2F229AEA62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067A-FD9B-46AA-876F-8C71855ED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9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2C2-E7B0-4A48-B013-AC2F229AEA62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067A-FD9B-46AA-876F-8C71855ED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58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E2C2-E7B0-4A48-B013-AC2F229AEA62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2067A-FD9B-46AA-876F-8C71855ED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70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esources.woodlands-junior.kent.sch.uk/interactive" TargetMode="External"/><Relationship Id="rId3" Type="http://schemas.openxmlformats.org/officeDocument/2006/relationships/hyperlink" Target="http://www.bbc.co.uk/bitesize/ks2" TargetMode="External"/><Relationship Id="rId7" Type="http://schemas.openxmlformats.org/officeDocument/2006/relationships/hyperlink" Target="http://www.bgfl.org/" TargetMode="External"/><Relationship Id="rId12" Type="http://schemas.openxmlformats.org/officeDocument/2006/relationships/image" Target="../media/image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schoolrun.com/ks2/key-stage-2-sats" TargetMode="External"/><Relationship Id="rId11" Type="http://schemas.openxmlformats.org/officeDocument/2006/relationships/hyperlink" Target="http://www.topmarks.co.uk/" TargetMode="External"/><Relationship Id="rId5" Type="http://schemas.openxmlformats.org/officeDocument/2006/relationships/hyperlink" Target="http://www.cgpbooks.co.uk/" TargetMode="External"/><Relationship Id="rId10" Type="http://schemas.openxmlformats.org/officeDocument/2006/relationships/hyperlink" Target="http://www.crickweb.co.uk/" TargetMode="External"/><Relationship Id="rId4" Type="http://schemas.openxmlformats.org/officeDocument/2006/relationships/hyperlink" Target="http://www.compare4kids.co.uk/maths.php" TargetMode="External"/><Relationship Id="rId9" Type="http://schemas.openxmlformats.org/officeDocument/2006/relationships/hyperlink" Target="http://www.mathsmadeeasy.co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0614" y="1905422"/>
            <a:ext cx="10691259" cy="332377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KEY STAGE 2 SATS 2022</a:t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How You Can Help Your Child Achieve their Best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9596" y="5229200"/>
            <a:ext cx="6400800" cy="792088"/>
          </a:xfrm>
        </p:spPr>
        <p:txBody>
          <a:bodyPr>
            <a:norm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146" name="Picture 2" descr="Image result for bigland 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902" y="398959"/>
            <a:ext cx="32099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48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Writing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991544" y="2022091"/>
            <a:ext cx="8208912" cy="35394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r>
              <a:rPr lang="en-GB" sz="2800" dirty="0"/>
              <a:t>*All writing is assessed through teacher </a:t>
            </a:r>
            <a:r>
              <a:rPr lang="en-GB" sz="2800" dirty="0" smtClean="0"/>
              <a:t>assessment - </a:t>
            </a:r>
            <a:r>
              <a:rPr lang="en-GB" sz="2800" dirty="0"/>
              <a:t>evidence from throughout the year. </a:t>
            </a:r>
          </a:p>
          <a:p>
            <a:endParaRPr lang="en-GB" sz="2800" dirty="0"/>
          </a:p>
          <a:p>
            <a:r>
              <a:rPr lang="en-GB" sz="2800" dirty="0"/>
              <a:t>*Evidence gained from </a:t>
            </a:r>
            <a:r>
              <a:rPr lang="en-GB" sz="2800" b="1" dirty="0"/>
              <a:t>all</a:t>
            </a:r>
            <a:r>
              <a:rPr lang="en-GB" sz="2800" dirty="0"/>
              <a:t> books.</a:t>
            </a:r>
          </a:p>
          <a:p>
            <a:endParaRPr lang="en-GB" sz="2800" dirty="0"/>
          </a:p>
          <a:p>
            <a:r>
              <a:rPr lang="en-GB" sz="2800" dirty="0"/>
              <a:t>*Moderators will come into school to </a:t>
            </a:r>
            <a:r>
              <a:rPr lang="en-GB" sz="2800" dirty="0" smtClean="0"/>
              <a:t>scrutinise/verify </a:t>
            </a:r>
            <a:r>
              <a:rPr lang="en-GB" sz="2800" dirty="0"/>
              <a:t>teacher assessment judgements.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321" y="332656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Home - Learning and Easter Tutorial Support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6684"/>
            <a:ext cx="10515600" cy="4810279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All pupils should complete their daily reading home-learning.</a:t>
            </a:r>
          </a:p>
          <a:p>
            <a:r>
              <a:rPr lang="en-GB" dirty="0" smtClean="0"/>
              <a:t>All home-learning should be presented following the  school’s presentation and handwriting policy.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000" b="1" dirty="0" smtClean="0">
                <a:solidFill>
                  <a:srgbClr val="FF0000"/>
                </a:solidFill>
              </a:rPr>
              <a:t>Easter Tutorial – </a:t>
            </a:r>
          </a:p>
          <a:p>
            <a:pPr marL="0" indent="0">
              <a:buNone/>
            </a:pPr>
            <a:r>
              <a:rPr lang="en-GB" sz="3000" dirty="0"/>
              <a:t>4</a:t>
            </a:r>
            <a:r>
              <a:rPr lang="en-GB" sz="3000" dirty="0" smtClean="0"/>
              <a:t> April to </a:t>
            </a:r>
            <a:r>
              <a:rPr lang="en-GB" sz="3000" dirty="0"/>
              <a:t>8</a:t>
            </a:r>
            <a:r>
              <a:rPr lang="en-GB" sz="3000" dirty="0" smtClean="0"/>
              <a:t> April 2022 – Orchid Morning session and Poppy afternoon session. Parents are able to swap sessions if they prefer. </a:t>
            </a:r>
          </a:p>
          <a:p>
            <a:pPr marL="0" indent="0">
              <a:buNone/>
            </a:pPr>
            <a:r>
              <a:rPr lang="en-GB" sz="3000" dirty="0" smtClean="0"/>
              <a:t>Orchid: 9:30 – 12:30 (first half an hour is playtime) and then 2.5 hours in small tutorial groups. </a:t>
            </a:r>
          </a:p>
          <a:p>
            <a:pPr marL="0" indent="0">
              <a:buNone/>
            </a:pPr>
            <a:r>
              <a:rPr lang="en-GB" sz="3000" dirty="0" smtClean="0"/>
              <a:t>Poppy: 1:00 </a:t>
            </a:r>
            <a:r>
              <a:rPr lang="en-GB" sz="3000" dirty="0"/>
              <a:t>– </a:t>
            </a:r>
            <a:r>
              <a:rPr lang="en-GB" sz="3000" dirty="0" smtClean="0"/>
              <a:t>4:00 </a:t>
            </a:r>
            <a:r>
              <a:rPr lang="en-GB" sz="3000" dirty="0"/>
              <a:t>(first half an hour is playtime) and then 2.5 hours in small tutorial groups. </a:t>
            </a:r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  <a:p>
            <a:pPr marL="0" indent="0">
              <a:buNone/>
            </a:pPr>
            <a:r>
              <a:rPr lang="en-GB" sz="3000" dirty="0" smtClean="0"/>
              <a:t>A letter will go out to all parents today. </a:t>
            </a:r>
            <a:endParaRPr lang="en-GB" sz="3000" dirty="0"/>
          </a:p>
          <a:p>
            <a:pPr marL="0" indent="0">
              <a:buNone/>
            </a:pPr>
            <a:endParaRPr lang="en-GB" sz="3000" dirty="0" smtClean="0"/>
          </a:p>
        </p:txBody>
      </p:sp>
    </p:spTree>
    <p:extLst>
      <p:ext uri="{BB962C8B-B14F-4D97-AF65-F5344CB8AC3E}">
        <p14:creationId xmlns:p14="http://schemas.microsoft.com/office/powerpoint/2010/main" val="308379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SATS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Games and treat on Thursday afternoon (13 May 2022) - children will need their PE kit.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 treat will be scheduled for after Ramadan, which the children will choose and vote on. 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7170" name="Picture 2" descr="Image result for bigland 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6" y="4907606"/>
            <a:ext cx="32099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767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Websites to support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993937" y="1475657"/>
            <a:ext cx="8280920" cy="474591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latin typeface="Georgia" pitchFamily="18" charset="0"/>
                <a:hlinkClick r:id="rId3"/>
              </a:rPr>
              <a:t>www.bbc.co.uk/bitesize/ks2</a:t>
            </a: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latin typeface="Georgia" pitchFamily="18" charset="0"/>
                <a:hlinkClick r:id="rId4"/>
              </a:rPr>
              <a:t>www.compare4kids.co.uk/maths.php</a:t>
            </a: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latin typeface="Georgia" pitchFamily="18" charset="0"/>
                <a:hlinkClick r:id="rId5"/>
              </a:rPr>
              <a:t>www.cgpbooks.co.uk</a:t>
            </a: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latin typeface="Georgia" pitchFamily="18" charset="0"/>
                <a:hlinkClick r:id="rId6"/>
              </a:rPr>
              <a:t>www.theschoolrun.com/ks2/key-stage-2-sats</a:t>
            </a: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latin typeface="Georgia" pitchFamily="18" charset="0"/>
                <a:hlinkClick r:id="rId7"/>
              </a:rPr>
              <a:t>www.bgfl.org</a:t>
            </a: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latin typeface="Georgia" pitchFamily="18" charset="0"/>
                <a:hlinkClick r:id="rId8"/>
              </a:rPr>
              <a:t>http://resources.woodlands-junior.kent.sch.uk/interactive</a:t>
            </a: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latin typeface="Georgia" pitchFamily="18" charset="0"/>
                <a:hlinkClick r:id="rId9"/>
              </a:rPr>
              <a:t>www.mathsmadeeasy.co.uk</a:t>
            </a: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latin typeface="Georgia" pitchFamily="18" charset="0"/>
                <a:hlinkClick r:id="rId10"/>
              </a:rPr>
              <a:t>www.crickweb.co.uk</a:t>
            </a: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latin typeface="Georgia" pitchFamily="18" charset="0"/>
                <a:hlinkClick r:id="rId11"/>
              </a:rPr>
              <a:t>www.topmarks.co.uk</a:t>
            </a: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endParaRPr lang="en-GB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GB" u="sng" dirty="0">
                <a:solidFill>
                  <a:srgbClr val="0070C0"/>
                </a:solidFill>
                <a:latin typeface="Georgia" pitchFamily="18" charset="0"/>
              </a:rPr>
              <a:t>www. tesspag.com</a:t>
            </a:r>
          </a:p>
          <a:p>
            <a:pPr>
              <a:lnSpc>
                <a:spcPct val="80000"/>
              </a:lnSpc>
            </a:pPr>
            <a:endParaRPr lang="en-GB" dirty="0">
              <a:latin typeface="Georgia" pitchFamily="18" charset="0"/>
            </a:endParaRPr>
          </a:p>
        </p:txBody>
      </p:sp>
      <p:pic>
        <p:nvPicPr>
          <p:cNvPr id="5122" name="Picture 2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296" y="332657"/>
            <a:ext cx="1088630" cy="99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47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solidFill>
              <a:schemeClr val="tx1">
                <a:alpha val="71000"/>
              </a:schemeClr>
            </a:solidFill>
          </a:ln>
        </p:spPr>
        <p:txBody>
          <a:bodyPr/>
          <a:lstStyle/>
          <a:p>
            <a:r>
              <a:rPr lang="en-GB" dirty="0" smtClean="0"/>
              <a:t>Welcome &amp;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  <a:ln>
            <a:solidFill>
              <a:schemeClr val="tx1">
                <a:alpha val="45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SATs Reading, GPS, Writing and Maths – </a:t>
            </a:r>
            <a:r>
              <a:rPr lang="en-GB" b="1" dirty="0" smtClean="0"/>
              <a:t>Week commencing </a:t>
            </a:r>
            <a:r>
              <a:rPr lang="en-GB" b="1" dirty="0"/>
              <a:t>9</a:t>
            </a:r>
            <a:r>
              <a:rPr lang="en-GB" b="1" baseline="30000" dirty="0" smtClean="0"/>
              <a:t>th</a:t>
            </a:r>
            <a:r>
              <a:rPr lang="en-GB" b="1" dirty="0" smtClean="0"/>
              <a:t> May 2022</a:t>
            </a:r>
          </a:p>
          <a:p>
            <a:r>
              <a:rPr lang="en-GB" dirty="0" smtClean="0"/>
              <a:t>Writing expectations. </a:t>
            </a:r>
          </a:p>
          <a:p>
            <a:r>
              <a:rPr lang="en-GB" dirty="0" smtClean="0"/>
              <a:t>How parents can support. </a:t>
            </a:r>
          </a:p>
          <a:p>
            <a:r>
              <a:rPr lang="en-GB" dirty="0" smtClean="0"/>
              <a:t>Post SATs </a:t>
            </a:r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044826" y="5181600"/>
          <a:ext cx="30956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Document" r:id="rId4" imgW="309076" imgH="323292" progId="Word.Document.8">
                  <p:embed/>
                </p:oleObj>
              </mc:Choice>
              <mc:Fallback>
                <p:oleObj name="Document" r:id="rId4" imgW="309076" imgH="323292" progId="Word.Document.8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4826" y="5181600"/>
                        <a:ext cx="309563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251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044826" y="5181600"/>
          <a:ext cx="30956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Document" r:id="rId4" imgW="309076" imgH="323292" progId="Word.Document.8">
                  <p:embed/>
                </p:oleObj>
              </mc:Choice>
              <mc:Fallback>
                <p:oleObj name="Document" r:id="rId4" imgW="309076" imgH="323292" progId="Word.Document.8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4826" y="5181600"/>
                        <a:ext cx="309563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37184" y="260648"/>
            <a:ext cx="8229600" cy="1143000"/>
          </a:xfrm>
          <a:solidFill>
            <a:srgbClr val="FFFFCC"/>
          </a:solidFill>
          <a:ln>
            <a:solidFill>
              <a:schemeClr val="tx1">
                <a:alpha val="71000"/>
              </a:schemeClr>
            </a:solidFill>
          </a:ln>
        </p:spPr>
        <p:txBody>
          <a:bodyPr/>
          <a:lstStyle/>
          <a:p>
            <a:r>
              <a:rPr lang="en-GB" b="1" dirty="0" smtClean="0"/>
              <a:t>SATs 2022</a:t>
            </a:r>
            <a:endParaRPr lang="en-GB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837184" y="1593426"/>
            <a:ext cx="8064896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/>
          </a:p>
          <a:p>
            <a:r>
              <a:rPr lang="en-GB" sz="2400" dirty="0"/>
              <a:t>Assessment - 3 standards: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working towards the expected standard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working at the expected standard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working at greater depth within the expected </a:t>
            </a:r>
            <a:r>
              <a:rPr lang="en-GB" sz="2400" dirty="0" smtClean="0"/>
              <a:t>standard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3648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922803"/>
              </p:ext>
            </p:extLst>
          </p:nvPr>
        </p:nvGraphicFramePr>
        <p:xfrm>
          <a:off x="2338388" y="908721"/>
          <a:ext cx="7646045" cy="5040559"/>
        </p:xfrm>
        <a:graphic>
          <a:graphicData uri="http://schemas.openxmlformats.org/drawingml/2006/table">
            <a:tbl>
              <a:tblPr/>
              <a:tblGrid>
                <a:gridCol w="2928272">
                  <a:extLst>
                    <a:ext uri="{9D8B030D-6E8A-4147-A177-3AD203B41FA5}">
                      <a16:colId xmlns:a16="http://schemas.microsoft.com/office/drawing/2014/main" val="3857480889"/>
                    </a:ext>
                  </a:extLst>
                </a:gridCol>
                <a:gridCol w="4717773">
                  <a:extLst>
                    <a:ext uri="{9D8B030D-6E8A-4147-A177-3AD203B41FA5}">
                      <a16:colId xmlns:a16="http://schemas.microsoft.com/office/drawing/2014/main" val="1327837654"/>
                    </a:ext>
                  </a:extLst>
                </a:gridCol>
              </a:tblGrid>
              <a:tr h="849285">
                <a:tc>
                  <a:txBody>
                    <a:bodyPr/>
                    <a:lstStyle/>
                    <a:p>
                      <a:pPr algn="ctr" fontAlgn="t"/>
                      <a:r>
                        <a:rPr lang="en-GB" b="1" dirty="0" smtClean="0">
                          <a:effectLst/>
                        </a:rPr>
                        <a:t>2022 </a:t>
                      </a:r>
                      <a:r>
                        <a:rPr lang="en-GB" b="1" dirty="0">
                          <a:effectLst/>
                        </a:rPr>
                        <a:t>test timetable</a:t>
                      </a:r>
                    </a:p>
                    <a:p>
                      <a:pPr algn="ctr" fontAlgn="t"/>
                      <a:r>
                        <a:rPr lang="en-GB" b="1" dirty="0">
                          <a:effectLst/>
                        </a:rPr>
                        <a:t>Date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b="1" dirty="0">
                          <a:effectLst/>
                        </a:rPr>
                        <a:t>Test</a:t>
                      </a:r>
                    </a:p>
                    <a:p>
                      <a:pPr algn="ctr" fontAlgn="t"/>
                      <a:r>
                        <a:rPr lang="en-GB" b="1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414780"/>
                  </a:ext>
                </a:extLst>
              </a:tr>
              <a:tr h="1643421"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Monday </a:t>
                      </a:r>
                      <a:r>
                        <a:rPr lang="en-GB" dirty="0" smtClean="0">
                          <a:effectLst/>
                        </a:rPr>
                        <a:t>9 </a:t>
                      </a:r>
                      <a:r>
                        <a:rPr lang="en-GB" dirty="0">
                          <a:effectLst/>
                        </a:rPr>
                        <a:t>May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English grammar, punctuation and spelling Paper 1: questions</a:t>
                      </a:r>
                    </a:p>
                    <a:p>
                      <a:pPr fontAlgn="t"/>
                      <a:r>
                        <a:rPr lang="en-GB">
                          <a:effectLst/>
                        </a:rPr>
                        <a:t>English grammar, punctuation and spelling Paper 2: spelling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342843"/>
                  </a:ext>
                </a:extLst>
              </a:tr>
              <a:tr h="452216"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Tuesday </a:t>
                      </a:r>
                      <a:r>
                        <a:rPr lang="en-GB" dirty="0" smtClean="0">
                          <a:effectLst/>
                        </a:rPr>
                        <a:t>10 </a:t>
                      </a:r>
                      <a:r>
                        <a:rPr lang="en-GB" dirty="0">
                          <a:effectLst/>
                        </a:rPr>
                        <a:t>May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English Reading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306410"/>
                  </a:ext>
                </a:extLst>
              </a:tr>
              <a:tr h="1643421"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Wednesday </a:t>
                      </a:r>
                      <a:r>
                        <a:rPr lang="en-GB" dirty="0" smtClean="0">
                          <a:effectLst/>
                        </a:rPr>
                        <a:t>11 </a:t>
                      </a:r>
                      <a:r>
                        <a:rPr lang="en-GB" dirty="0">
                          <a:effectLst/>
                        </a:rPr>
                        <a:t>May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 </a:t>
                      </a:r>
                    </a:p>
                    <a:p>
                      <a:pPr fontAlgn="t"/>
                      <a:r>
                        <a:rPr lang="en-GB" dirty="0">
                          <a:effectLst/>
                        </a:rPr>
                        <a:t>Mathematics Paper 1: arithmetic</a:t>
                      </a:r>
                    </a:p>
                    <a:p>
                      <a:pPr fontAlgn="t"/>
                      <a:r>
                        <a:rPr lang="en-GB" dirty="0">
                          <a:effectLst/>
                        </a:rPr>
                        <a:t>Mathematics Paper 2: reasoning</a:t>
                      </a:r>
                    </a:p>
                    <a:p>
                      <a:pPr fontAlgn="t"/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90093"/>
                  </a:ext>
                </a:extLst>
              </a:tr>
              <a:tr h="452216"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Thursday </a:t>
                      </a:r>
                      <a:r>
                        <a:rPr lang="en-GB" dirty="0" smtClean="0">
                          <a:effectLst/>
                        </a:rPr>
                        <a:t>12</a:t>
                      </a:r>
                      <a:r>
                        <a:rPr lang="en-GB" baseline="0" dirty="0" smtClean="0">
                          <a:effectLst/>
                        </a:rPr>
                        <a:t> </a:t>
                      </a:r>
                      <a:r>
                        <a:rPr lang="en-GB" dirty="0" smtClean="0">
                          <a:effectLst/>
                        </a:rPr>
                        <a:t>May</a:t>
                      </a:r>
                      <a:endParaRPr lang="en-GB" dirty="0">
                        <a:effectLst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Mathematics Paper 3: reasoning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78445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38388" y="2212589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FFFFFF"/>
                </a:solidFill>
                <a:latin typeface="Muli"/>
              </a:rPr>
              <a:t> 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46527" y="6211669"/>
            <a:ext cx="221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Ramadan – 3</a:t>
            </a:r>
            <a:r>
              <a:rPr lang="en-GB" baseline="30000" dirty="0" smtClean="0"/>
              <a:t>rd</a:t>
            </a:r>
            <a:r>
              <a:rPr lang="en-GB" dirty="0" smtClean="0"/>
              <a:t> April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0611" y="6211668"/>
            <a:ext cx="5392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Mock SATS – next week – 14 March 2022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52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Test papers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250" b="1" u="sng" dirty="0" smtClean="0">
                <a:solidFill>
                  <a:schemeClr val="accent5"/>
                </a:solidFill>
              </a:rPr>
              <a:t>To get scaled score of 100 (expected standard/pass)</a:t>
            </a:r>
            <a:endParaRPr lang="en-GB" sz="2250" b="1" u="sng" dirty="0">
              <a:solidFill>
                <a:schemeClr val="accent5"/>
              </a:solidFill>
            </a:endParaRPr>
          </a:p>
          <a:p>
            <a:pPr lvl="0"/>
            <a:r>
              <a:rPr lang="en-GB" sz="2250" dirty="0">
                <a:solidFill>
                  <a:schemeClr val="accent5"/>
                </a:solidFill>
              </a:rPr>
              <a:t>Reading - 28/50 (56</a:t>
            </a:r>
            <a:r>
              <a:rPr lang="en-GB" sz="2250" dirty="0" smtClean="0">
                <a:solidFill>
                  <a:schemeClr val="accent5"/>
                </a:solidFill>
              </a:rPr>
              <a:t>%)</a:t>
            </a:r>
          </a:p>
          <a:p>
            <a:pPr lvl="0"/>
            <a:r>
              <a:rPr lang="en-GB" sz="2250" dirty="0" smtClean="0">
                <a:solidFill>
                  <a:schemeClr val="accent5"/>
                </a:solidFill>
              </a:rPr>
              <a:t>Maths </a:t>
            </a:r>
            <a:r>
              <a:rPr lang="en-GB" sz="2250" dirty="0">
                <a:solidFill>
                  <a:schemeClr val="accent5"/>
                </a:solidFill>
              </a:rPr>
              <a:t>- 61/110 (55%). (40+35+35)</a:t>
            </a:r>
          </a:p>
          <a:p>
            <a:pPr lvl="0"/>
            <a:r>
              <a:rPr lang="en-GB" sz="2250" dirty="0">
                <a:solidFill>
                  <a:schemeClr val="accent5"/>
                </a:solidFill>
              </a:rPr>
              <a:t>Grammar, Punctuation and Spelling - 38/70 (54%) (20+50)</a:t>
            </a:r>
          </a:p>
          <a:p>
            <a:pPr marL="0" indent="0">
              <a:buNone/>
            </a:pPr>
            <a:endParaRPr lang="en-GB" sz="2250" dirty="0"/>
          </a:p>
          <a:p>
            <a:pPr marL="0" indent="0">
              <a:buNone/>
            </a:pPr>
            <a:r>
              <a:rPr lang="en-GB" sz="2250" b="1" u="sng" dirty="0" smtClean="0">
                <a:solidFill>
                  <a:srgbClr val="FF0000"/>
                </a:solidFill>
              </a:rPr>
              <a:t>To get higher grade – scaled score of 110 + (greater depth/above)</a:t>
            </a:r>
            <a:endParaRPr lang="en-GB" sz="2250" b="1" u="sng" dirty="0">
              <a:solidFill>
                <a:srgbClr val="FF0000"/>
              </a:solidFill>
            </a:endParaRPr>
          </a:p>
          <a:p>
            <a:r>
              <a:rPr lang="en-GB" sz="2250" dirty="0">
                <a:solidFill>
                  <a:srgbClr val="FF0000"/>
                </a:solidFill>
              </a:rPr>
              <a:t>Reading 40/50 – 80%</a:t>
            </a:r>
          </a:p>
          <a:p>
            <a:pPr lvl="0"/>
            <a:r>
              <a:rPr lang="en-GB" sz="2250" dirty="0" smtClean="0">
                <a:solidFill>
                  <a:srgbClr val="FF0000"/>
                </a:solidFill>
              </a:rPr>
              <a:t>Maths 95/110 – 95%</a:t>
            </a:r>
          </a:p>
          <a:p>
            <a:pPr lvl="0"/>
            <a:r>
              <a:rPr lang="en-GB" sz="2250" dirty="0" smtClean="0">
                <a:solidFill>
                  <a:srgbClr val="FF0000"/>
                </a:solidFill>
              </a:rPr>
              <a:t>Grammar</a:t>
            </a:r>
            <a:r>
              <a:rPr lang="en-GB" sz="2250" dirty="0">
                <a:solidFill>
                  <a:srgbClr val="FF0000"/>
                </a:solidFill>
              </a:rPr>
              <a:t>, punctuation and spelling– 58/70 –82%</a:t>
            </a:r>
          </a:p>
          <a:p>
            <a:pPr lvl="0"/>
            <a:endParaRPr lang="en-GB" sz="3000" b="1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68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solidFill>
              <a:schemeClr val="tx1">
                <a:alpha val="71000"/>
              </a:schemeClr>
            </a:solidFill>
          </a:ln>
        </p:spPr>
        <p:txBody>
          <a:bodyPr/>
          <a:lstStyle/>
          <a:p>
            <a:r>
              <a:rPr lang="en-GB" dirty="0" smtClean="0"/>
              <a:t>Year 6 SATs 2022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  <a:ln>
            <a:solidFill>
              <a:schemeClr val="tx1">
                <a:alpha val="4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On the week beginning May </a:t>
            </a:r>
            <a:r>
              <a:rPr lang="en-GB" dirty="0"/>
              <a:t>9</a:t>
            </a:r>
            <a:r>
              <a:rPr lang="en-GB" baseline="30000" dirty="0" smtClean="0"/>
              <a:t>th</a:t>
            </a:r>
            <a:r>
              <a:rPr lang="en-GB" dirty="0" smtClean="0"/>
              <a:t> 2022 Year 6 pupils will sit the following tests: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Reading (1 paper)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Grammar, Punctuation and Spelling Test (2 papers)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Mathematics (3 papers)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044826" y="5181600"/>
          <a:ext cx="30956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Document" r:id="rId4" imgW="309076" imgH="323292" progId="Word.Document.8">
                  <p:embed/>
                </p:oleObj>
              </mc:Choice>
              <mc:Fallback>
                <p:oleObj name="Document" r:id="rId4" imgW="309076" imgH="323292" progId="Word.Document.8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4826" y="5181600"/>
                        <a:ext cx="309563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056" y="2420889"/>
            <a:ext cx="957682" cy="8799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874" y="4739943"/>
            <a:ext cx="1400855" cy="108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27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 w="25400">
            <a:solidFill>
              <a:schemeClr val="tx1">
                <a:alpha val="77000"/>
              </a:schemeClr>
            </a:solidFill>
          </a:ln>
        </p:spPr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9715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4200" dirty="0">
                <a:cs typeface="Arial" panose="020B0604020202020204" pitchFamily="34" charset="0"/>
              </a:rPr>
              <a:t>Reading will be a single paper with questions for the pupils to complete. There will be a variety of texts with between 1500-2300 words in total. </a:t>
            </a:r>
          </a:p>
          <a:p>
            <a:pPr marL="0" indent="0">
              <a:buNone/>
            </a:pPr>
            <a:endParaRPr lang="en-GB" sz="42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200" dirty="0">
                <a:cs typeface="Arial" panose="020B0604020202020204" pitchFamily="34" charset="0"/>
              </a:rPr>
              <a:t>1 hour test in total, including reading time, to complete the test. (50 marks) </a:t>
            </a:r>
          </a:p>
          <a:p>
            <a:pPr marL="0" indent="0">
              <a:buNone/>
            </a:pPr>
            <a:endParaRPr lang="en-GB" sz="42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200" dirty="0">
                <a:cs typeface="Arial" panose="020B0604020202020204" pitchFamily="34" charset="0"/>
              </a:rPr>
              <a:t>Variety of different question types including: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i="1" dirty="0" smtClean="0"/>
              <a:t>*</a:t>
            </a:r>
            <a:r>
              <a:rPr lang="en-GB" sz="4000" b="1" i="1" dirty="0"/>
              <a:t>Ranking/ordering, e.g. ‘Number the events below to show the order in which they happen in the story’ </a:t>
            </a:r>
          </a:p>
          <a:p>
            <a:pPr marL="0" indent="0">
              <a:buNone/>
            </a:pPr>
            <a:endParaRPr lang="en-GB" sz="4000" b="1" i="1" dirty="0"/>
          </a:p>
          <a:p>
            <a:pPr marL="0" indent="0">
              <a:buNone/>
            </a:pPr>
            <a:r>
              <a:rPr lang="en-GB" sz="4000" b="1" i="1" dirty="0"/>
              <a:t>*Labelling, e.g. ‘Label the text to show the title of the story’ </a:t>
            </a:r>
          </a:p>
          <a:p>
            <a:pPr marL="0" indent="0">
              <a:buNone/>
            </a:pPr>
            <a:endParaRPr lang="en-GB" sz="4000" b="1" i="1" dirty="0"/>
          </a:p>
          <a:p>
            <a:pPr marL="0" indent="0">
              <a:buNone/>
            </a:pPr>
            <a:r>
              <a:rPr lang="en-GB" sz="4000" b="1" i="1" dirty="0"/>
              <a:t>*Find and copy, e.g. ‘Find and copy one word that suggests what the weather is like in the story’ </a:t>
            </a:r>
          </a:p>
          <a:p>
            <a:pPr marL="0" indent="0">
              <a:buNone/>
            </a:pPr>
            <a:endParaRPr lang="en-GB" sz="4000" b="1" i="1" dirty="0"/>
          </a:p>
          <a:p>
            <a:pPr marL="0" indent="0">
              <a:buNone/>
            </a:pPr>
            <a:r>
              <a:rPr lang="en-GB" sz="4000" b="1" i="1" dirty="0"/>
              <a:t>*Short constructed response, e.g. ‘What does the bear eat?’ </a:t>
            </a:r>
          </a:p>
          <a:p>
            <a:pPr marL="0" indent="0">
              <a:buNone/>
            </a:pPr>
            <a:endParaRPr lang="en-GB" sz="4000" b="1" i="1" dirty="0"/>
          </a:p>
          <a:p>
            <a:pPr marL="0" indent="0">
              <a:buNone/>
            </a:pPr>
            <a:r>
              <a:rPr lang="en-GB" sz="4000" b="1" i="1" dirty="0"/>
              <a:t>*Open-ended response, e.g. ‘Look at the sentence that begins Once upon a time. How does the writer increase the tension throughout this paragraph? Explain fully, referring to the text in your answer.’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332656"/>
            <a:ext cx="1310546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03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Grammar, punctuation and spelling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Pupils will sit a 45 minute test. </a:t>
            </a:r>
          </a:p>
          <a:p>
            <a:r>
              <a:rPr lang="en-GB" dirty="0" smtClean="0"/>
              <a:t>Spelling test- 20 unseen words- read in context. </a:t>
            </a:r>
          </a:p>
          <a:p>
            <a:endParaRPr lang="en-GB" dirty="0"/>
          </a:p>
          <a:p>
            <a:r>
              <a:rPr lang="en-GB" dirty="0" smtClean="0"/>
              <a:t>Y5 and 6 spelling list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Significant emphasis on spelling this year compared to previous years not only in their GPS test but also in their own writing.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47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Mathematics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91544" y="155679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81200" y="1600201"/>
            <a:ext cx="8229600" cy="452596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b="1" dirty="0">
                <a:latin typeface="Georgia" pitchFamily="18" charset="0"/>
              </a:rPr>
              <a:t>Maths</a:t>
            </a:r>
            <a:r>
              <a:rPr lang="en-GB" dirty="0">
                <a:latin typeface="Georgia" pitchFamily="18" charset="0"/>
              </a:rPr>
              <a:t> </a:t>
            </a:r>
          </a:p>
          <a:p>
            <a:r>
              <a:rPr lang="en-GB" sz="2800" dirty="0">
                <a:latin typeface="Georgia" pitchFamily="18" charset="0"/>
              </a:rPr>
              <a:t>Arithmetic test (30 minutes</a:t>
            </a:r>
            <a:r>
              <a:rPr lang="en-GB" sz="2800" dirty="0" smtClean="0">
                <a:latin typeface="Georgia" pitchFamily="18" charset="0"/>
              </a:rPr>
              <a:t>)- 40 marks.</a:t>
            </a:r>
            <a:endParaRPr lang="en-GB" sz="2800" dirty="0">
              <a:latin typeface="Georgia" pitchFamily="18" charset="0"/>
            </a:endParaRPr>
          </a:p>
          <a:p>
            <a:pPr marL="0" indent="0">
              <a:buNone/>
            </a:pPr>
            <a:endParaRPr lang="en-GB" sz="2800" dirty="0">
              <a:latin typeface="Georgia" pitchFamily="18" charset="0"/>
            </a:endParaRPr>
          </a:p>
          <a:p>
            <a:r>
              <a:rPr lang="en-GB" sz="2800" dirty="0">
                <a:latin typeface="Georgia" pitchFamily="18" charset="0"/>
              </a:rPr>
              <a:t>Reasoning paper (40 minutes) – </a:t>
            </a:r>
            <a:r>
              <a:rPr lang="en-GB" sz="2800" dirty="0" smtClean="0">
                <a:latin typeface="Georgia" pitchFamily="18" charset="0"/>
              </a:rPr>
              <a:t>35 </a:t>
            </a:r>
            <a:r>
              <a:rPr lang="en-GB" sz="2800" dirty="0">
                <a:latin typeface="Georgia" pitchFamily="18" charset="0"/>
              </a:rPr>
              <a:t>marks in total. </a:t>
            </a:r>
          </a:p>
          <a:p>
            <a:pPr marL="0" indent="0">
              <a:buNone/>
            </a:pPr>
            <a:endParaRPr lang="en-GB" sz="2800" dirty="0">
              <a:latin typeface="Georgia" pitchFamily="18" charset="0"/>
            </a:endParaRPr>
          </a:p>
          <a:p>
            <a:r>
              <a:rPr lang="en-GB" sz="2800" dirty="0">
                <a:latin typeface="Georgia" pitchFamily="18" charset="0"/>
              </a:rPr>
              <a:t>Reasoning paper (40 minutes) – </a:t>
            </a:r>
            <a:r>
              <a:rPr lang="en-GB" sz="2800" dirty="0" smtClean="0">
                <a:latin typeface="Georgia" pitchFamily="18" charset="0"/>
              </a:rPr>
              <a:t>35 </a:t>
            </a:r>
            <a:r>
              <a:rPr lang="en-GB" sz="2800" dirty="0">
                <a:latin typeface="Georgia" pitchFamily="18" charset="0"/>
              </a:rPr>
              <a:t>marks in total.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6" y="332656"/>
            <a:ext cx="929258" cy="92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90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695</Words>
  <Application>Microsoft Office PowerPoint</Application>
  <PresentationFormat>Widescreen</PresentationFormat>
  <Paragraphs>135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Muli</vt:lpstr>
      <vt:lpstr>Office Theme</vt:lpstr>
      <vt:lpstr>Document</vt:lpstr>
      <vt:lpstr>     KEY STAGE 2 SATS 2022  How You Can Help Your Child Achieve their Best</vt:lpstr>
      <vt:lpstr>Welcome &amp; Introduction</vt:lpstr>
      <vt:lpstr>SATs 2022</vt:lpstr>
      <vt:lpstr>PowerPoint Presentation</vt:lpstr>
      <vt:lpstr>Test papers</vt:lpstr>
      <vt:lpstr>Year 6 SATs 2022</vt:lpstr>
      <vt:lpstr>Reading</vt:lpstr>
      <vt:lpstr>Grammar, punctuation and spelling</vt:lpstr>
      <vt:lpstr>Mathematics </vt:lpstr>
      <vt:lpstr>Writing </vt:lpstr>
      <vt:lpstr>Home - Learning and Easter Tutorial Support</vt:lpstr>
      <vt:lpstr>POST SATS</vt:lpstr>
      <vt:lpstr>Websites to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sidell</dc:creator>
  <cp:lastModifiedBy>Saleha Shaque</cp:lastModifiedBy>
  <cp:revision>69</cp:revision>
  <cp:lastPrinted>2019-03-18T08:44:29Z</cp:lastPrinted>
  <dcterms:created xsi:type="dcterms:W3CDTF">2017-03-20T20:08:36Z</dcterms:created>
  <dcterms:modified xsi:type="dcterms:W3CDTF">2022-03-08T15:33:25Z</dcterms:modified>
</cp:coreProperties>
</file>